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4" r:id="rId6"/>
    <p:sldId id="260" r:id="rId7"/>
    <p:sldId id="261" r:id="rId8"/>
    <p:sldId id="262" r:id="rId9"/>
  </p:sldIdLst>
  <p:sldSz cx="14630400" cy="8229600"/>
  <p:notesSz cx="8229600" cy="14630400"/>
  <p:embeddedFontLst>
    <p:embeddedFont>
      <p:font typeface="Prata" panose="020B0604020202020204" charset="0"/>
      <p:regular r:id="rId11"/>
    </p:embeddedFont>
    <p:embeddedFont>
      <p:font typeface="Raleway" pitchFamily="2" charset="0"/>
      <p:regular r:id="rId12"/>
    </p:embeddedFont>
    <p:embeddedFont>
      <p:font typeface="Raleway Bold" charset="0"/>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77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1891" y="0"/>
            <a:ext cx="5486400" cy="8229600"/>
          </a:xfrm>
          <a:prstGeom prst="rect">
            <a:avLst/>
          </a:prstGeom>
        </p:spPr>
      </p:pic>
      <p:sp>
        <p:nvSpPr>
          <p:cNvPr id="3" name="Text 0"/>
          <p:cNvSpPr/>
          <p:nvPr/>
        </p:nvSpPr>
        <p:spPr>
          <a:xfrm>
            <a:off x="6237803" y="763429"/>
            <a:ext cx="7641193" cy="3703320"/>
          </a:xfrm>
          <a:prstGeom prst="rect">
            <a:avLst/>
          </a:prstGeom>
          <a:noFill/>
          <a:ln/>
        </p:spPr>
        <p:txBody>
          <a:bodyPr wrap="square" lIns="0" tIns="0" rIns="0" bIns="0" rtlCol="0" anchor="t"/>
          <a:lstStyle/>
          <a:p>
            <a:pPr marL="0" indent="0">
              <a:lnSpc>
                <a:spcPts val="7250"/>
              </a:lnSpc>
              <a:buNone/>
            </a:pPr>
            <a:r>
              <a:rPr lang="en-US" sz="5800" dirty="0">
                <a:solidFill>
                  <a:srgbClr val="F2E782"/>
                </a:solidFill>
                <a:latin typeface="Prata" pitchFamily="34" charset="0"/>
                <a:ea typeface="Prata" pitchFamily="34" charset="-122"/>
                <a:cs typeface="Prata" pitchFamily="34" charset="-120"/>
              </a:rPr>
              <a:t>AI-Powered Agricultural Land Disease Detection for Gilgit-Baltistan</a:t>
            </a:r>
            <a:endParaRPr lang="en-US" sz="5800" dirty="0"/>
          </a:p>
        </p:txBody>
      </p:sp>
      <p:sp>
        <p:nvSpPr>
          <p:cNvPr id="4" name="Text 1"/>
          <p:cNvSpPr/>
          <p:nvPr/>
        </p:nvSpPr>
        <p:spPr>
          <a:xfrm>
            <a:off x="6237803" y="4788694"/>
            <a:ext cx="7641193" cy="2060258"/>
          </a:xfrm>
          <a:prstGeom prst="rect">
            <a:avLst/>
          </a:prstGeom>
          <a:noFill/>
          <a:ln/>
        </p:spPr>
        <p:txBody>
          <a:bodyPr wrap="square" lIns="0" tIns="0" rIns="0" bIns="0" rtlCol="0" anchor="t"/>
          <a:lstStyle/>
          <a:p>
            <a:pPr marL="0" indent="0">
              <a:lnSpc>
                <a:spcPts val="2700"/>
              </a:lnSpc>
              <a:buNone/>
            </a:pPr>
            <a:r>
              <a:rPr lang="en-US" sz="1650" dirty="0">
                <a:solidFill>
                  <a:srgbClr val="CFCBBF"/>
                </a:solidFill>
                <a:latin typeface="Raleway" pitchFamily="34" charset="0"/>
                <a:ea typeface="Raleway" pitchFamily="34" charset="-122"/>
                <a:cs typeface="Raleway" pitchFamily="34" charset="-120"/>
              </a:rPr>
              <a:t>Gilgit-Baltistan, a region in northern Pakistan, is renowned for its rich agricultural heritage. However, the region faces a significant challenge in the form of land diseases that can devastate crop yields and threaten food security. This presentation will explore an innovative AI-driven model that aims to address this critical issue, empowering local farmers and communities through timely disease detection and comprehensive guidance.</a:t>
            </a:r>
            <a:endParaRPr lang="en-US" sz="1650" dirty="0"/>
          </a:p>
        </p:txBody>
      </p:sp>
      <p:sp>
        <p:nvSpPr>
          <p:cNvPr id="5" name="Shape 2"/>
          <p:cNvSpPr/>
          <p:nvPr/>
        </p:nvSpPr>
        <p:spPr>
          <a:xfrm>
            <a:off x="6237803" y="7106483"/>
            <a:ext cx="343495" cy="343495"/>
          </a:xfrm>
          <a:prstGeom prst="roundRect">
            <a:avLst>
              <a:gd name="adj" fmla="val 2661781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45423" y="7114103"/>
            <a:ext cx="328255" cy="328255"/>
          </a:xfrm>
          <a:prstGeom prst="rect">
            <a:avLst/>
          </a:prstGeom>
        </p:spPr>
      </p:pic>
      <p:sp>
        <p:nvSpPr>
          <p:cNvPr id="7" name="Text 3"/>
          <p:cNvSpPr/>
          <p:nvPr/>
        </p:nvSpPr>
        <p:spPr>
          <a:xfrm>
            <a:off x="6688574" y="7090410"/>
            <a:ext cx="1953458" cy="375642"/>
          </a:xfrm>
          <a:prstGeom prst="rect">
            <a:avLst/>
          </a:prstGeom>
          <a:noFill/>
          <a:ln/>
        </p:spPr>
        <p:txBody>
          <a:bodyPr wrap="none" lIns="0" tIns="0" rIns="0" bIns="0" rtlCol="0" anchor="t"/>
          <a:lstStyle/>
          <a:p>
            <a:pPr marL="0" indent="0" algn="l">
              <a:lnSpc>
                <a:spcPts val="2950"/>
              </a:lnSpc>
              <a:buNone/>
            </a:pPr>
            <a:r>
              <a:rPr lang="en-US" sz="2100" b="1" dirty="0">
                <a:solidFill>
                  <a:srgbClr val="CFCBBF"/>
                </a:solidFill>
                <a:latin typeface="Raleway Bold" pitchFamily="34" charset="0"/>
                <a:ea typeface="Raleway Bold" pitchFamily="34" charset="-122"/>
                <a:cs typeface="Raleway Bold" pitchFamily="34" charset="-120"/>
              </a:rPr>
              <a:t>by Kashan Baig</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69017" cy="8203526"/>
          </a:xfrm>
          <a:prstGeom prst="rect">
            <a:avLst/>
          </a:prstGeom>
        </p:spPr>
      </p:pic>
      <p:sp>
        <p:nvSpPr>
          <p:cNvPr id="3" name="Text 0"/>
          <p:cNvSpPr/>
          <p:nvPr/>
        </p:nvSpPr>
        <p:spPr>
          <a:xfrm>
            <a:off x="6165771" y="919639"/>
            <a:ext cx="7785259" cy="1213247"/>
          </a:xfrm>
          <a:prstGeom prst="rect">
            <a:avLst/>
          </a:prstGeom>
          <a:noFill/>
          <a:ln/>
        </p:spPr>
        <p:txBody>
          <a:bodyPr wrap="square" lIns="0" tIns="0" rIns="0" bIns="0" rtlCol="0" anchor="t"/>
          <a:lstStyle/>
          <a:p>
            <a:pPr marL="0" indent="0">
              <a:lnSpc>
                <a:spcPts val="4750"/>
              </a:lnSpc>
              <a:buNone/>
            </a:pPr>
            <a:r>
              <a:rPr lang="en-US" sz="3800" dirty="0">
                <a:solidFill>
                  <a:srgbClr val="F2E782"/>
                </a:solidFill>
                <a:latin typeface="Prata" pitchFamily="34" charset="0"/>
                <a:ea typeface="Prata" pitchFamily="34" charset="-122"/>
                <a:cs typeface="Prata" pitchFamily="34" charset="-120"/>
              </a:rPr>
              <a:t>Safeguarding Gilgit-Baltistan's Agricultural Heartland</a:t>
            </a:r>
            <a:endParaRPr lang="en-US" sz="3800" dirty="0"/>
          </a:p>
        </p:txBody>
      </p:sp>
      <p:sp>
        <p:nvSpPr>
          <p:cNvPr id="4" name="Shape 1"/>
          <p:cNvSpPr/>
          <p:nvPr/>
        </p:nvSpPr>
        <p:spPr>
          <a:xfrm>
            <a:off x="6165771" y="2642354"/>
            <a:ext cx="436721" cy="436721"/>
          </a:xfrm>
          <a:prstGeom prst="roundRect">
            <a:avLst>
              <a:gd name="adj" fmla="val 6668"/>
            </a:avLst>
          </a:prstGeom>
          <a:solidFill>
            <a:srgbClr val="3A3B3C"/>
          </a:solidFill>
          <a:ln/>
        </p:spPr>
      </p:sp>
      <p:sp>
        <p:nvSpPr>
          <p:cNvPr id="5" name="Text 2"/>
          <p:cNvSpPr/>
          <p:nvPr/>
        </p:nvSpPr>
        <p:spPr>
          <a:xfrm>
            <a:off x="6333887" y="2715101"/>
            <a:ext cx="100489" cy="291227"/>
          </a:xfrm>
          <a:prstGeom prst="rect">
            <a:avLst/>
          </a:prstGeom>
          <a:noFill/>
          <a:ln/>
        </p:spPr>
        <p:txBody>
          <a:bodyPr wrap="none" lIns="0" tIns="0" rIns="0" bIns="0" rtlCol="0" anchor="t"/>
          <a:lstStyle/>
          <a:p>
            <a:pPr marL="0" indent="0" algn="ctr">
              <a:lnSpc>
                <a:spcPts val="2250"/>
              </a:lnSpc>
              <a:buNone/>
            </a:pPr>
            <a:r>
              <a:rPr lang="en-US" sz="2250" dirty="0">
                <a:solidFill>
                  <a:srgbClr val="CFCBBF"/>
                </a:solidFill>
                <a:latin typeface="Prata" pitchFamily="34" charset="0"/>
                <a:ea typeface="Prata" pitchFamily="34" charset="-122"/>
                <a:cs typeface="Prata" pitchFamily="34" charset="-120"/>
              </a:rPr>
              <a:t>1</a:t>
            </a:r>
            <a:endParaRPr lang="en-US" sz="2250" dirty="0"/>
          </a:p>
        </p:txBody>
      </p:sp>
      <p:sp>
        <p:nvSpPr>
          <p:cNvPr id="6" name="Text 3"/>
          <p:cNvSpPr/>
          <p:nvPr/>
        </p:nvSpPr>
        <p:spPr>
          <a:xfrm>
            <a:off x="6796564" y="2642354"/>
            <a:ext cx="2868692" cy="303252"/>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Agricultural Significance</a:t>
            </a:r>
            <a:endParaRPr lang="en-US" sz="1900" dirty="0"/>
          </a:p>
        </p:txBody>
      </p:sp>
      <p:sp>
        <p:nvSpPr>
          <p:cNvPr id="7" name="Text 4"/>
          <p:cNvSpPr/>
          <p:nvPr/>
        </p:nvSpPr>
        <p:spPr>
          <a:xfrm>
            <a:off x="6796564" y="3062049"/>
            <a:ext cx="3164800" cy="2484120"/>
          </a:xfrm>
          <a:prstGeom prst="rect">
            <a:avLst/>
          </a:prstGeom>
          <a:noFill/>
          <a:ln/>
        </p:spPr>
        <p:txBody>
          <a:bodyPr wrap="square" lIns="0" tIns="0" rIns="0" bIns="0" rtlCol="0" anchor="t"/>
          <a:lstStyle/>
          <a:p>
            <a:pPr marL="0" indent="0">
              <a:lnSpc>
                <a:spcPts val="2400"/>
              </a:lnSpc>
              <a:buNone/>
            </a:pPr>
            <a:r>
              <a:rPr lang="en-US" sz="1500" dirty="0">
                <a:solidFill>
                  <a:srgbClr val="CFCBBF"/>
                </a:solidFill>
                <a:latin typeface="Raleway" pitchFamily="34" charset="0"/>
                <a:ea typeface="Raleway" pitchFamily="34" charset="-122"/>
                <a:cs typeface="Raleway" pitchFamily="34" charset="-120"/>
              </a:rPr>
              <a:t>Gilgit-Baltistan is a prominent agricultural hub, known for its diverse crop cultivation, including wheat, maize, fruits, and vegetables. The region's fertile land and favorable climate make it a vital contributor to Pakistan's food security.</a:t>
            </a:r>
            <a:endParaRPr lang="en-US" sz="1500" dirty="0"/>
          </a:p>
        </p:txBody>
      </p:sp>
      <p:sp>
        <p:nvSpPr>
          <p:cNvPr id="8" name="Shape 5"/>
          <p:cNvSpPr/>
          <p:nvPr/>
        </p:nvSpPr>
        <p:spPr>
          <a:xfrm>
            <a:off x="10155436" y="2642354"/>
            <a:ext cx="436721" cy="436721"/>
          </a:xfrm>
          <a:prstGeom prst="roundRect">
            <a:avLst>
              <a:gd name="adj" fmla="val 6668"/>
            </a:avLst>
          </a:prstGeom>
          <a:solidFill>
            <a:srgbClr val="3A3B3C"/>
          </a:solidFill>
          <a:ln/>
        </p:spPr>
      </p:sp>
      <p:sp>
        <p:nvSpPr>
          <p:cNvPr id="9" name="Text 6"/>
          <p:cNvSpPr/>
          <p:nvPr/>
        </p:nvSpPr>
        <p:spPr>
          <a:xfrm>
            <a:off x="10284500" y="2715101"/>
            <a:ext cx="178475" cy="291227"/>
          </a:xfrm>
          <a:prstGeom prst="rect">
            <a:avLst/>
          </a:prstGeom>
          <a:noFill/>
          <a:ln/>
        </p:spPr>
        <p:txBody>
          <a:bodyPr wrap="none" lIns="0" tIns="0" rIns="0" bIns="0" rtlCol="0" anchor="t"/>
          <a:lstStyle/>
          <a:p>
            <a:pPr marL="0" indent="0" algn="ctr">
              <a:lnSpc>
                <a:spcPts val="2250"/>
              </a:lnSpc>
              <a:buNone/>
            </a:pPr>
            <a:r>
              <a:rPr lang="en-US" sz="2250" dirty="0">
                <a:solidFill>
                  <a:srgbClr val="CFCBBF"/>
                </a:solidFill>
                <a:latin typeface="Prata" pitchFamily="34" charset="0"/>
                <a:ea typeface="Prata" pitchFamily="34" charset="-122"/>
                <a:cs typeface="Prata" pitchFamily="34" charset="-120"/>
              </a:rPr>
              <a:t>2</a:t>
            </a:r>
            <a:endParaRPr lang="en-US" sz="2250" dirty="0"/>
          </a:p>
        </p:txBody>
      </p:sp>
      <p:sp>
        <p:nvSpPr>
          <p:cNvPr id="10" name="Text 7"/>
          <p:cNvSpPr/>
          <p:nvPr/>
        </p:nvSpPr>
        <p:spPr>
          <a:xfrm>
            <a:off x="10786229" y="2642354"/>
            <a:ext cx="2844165" cy="303252"/>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Common Land Diseases</a:t>
            </a:r>
            <a:endParaRPr lang="en-US" sz="1900" dirty="0"/>
          </a:p>
        </p:txBody>
      </p:sp>
      <p:sp>
        <p:nvSpPr>
          <p:cNvPr id="11" name="Text 8"/>
          <p:cNvSpPr/>
          <p:nvPr/>
        </p:nvSpPr>
        <p:spPr>
          <a:xfrm>
            <a:off x="10786229" y="3062049"/>
            <a:ext cx="3164800" cy="1863090"/>
          </a:xfrm>
          <a:prstGeom prst="rect">
            <a:avLst/>
          </a:prstGeom>
          <a:noFill/>
          <a:ln/>
        </p:spPr>
        <p:txBody>
          <a:bodyPr wrap="square" lIns="0" tIns="0" rIns="0" bIns="0" rtlCol="0" anchor="t"/>
          <a:lstStyle/>
          <a:p>
            <a:pPr marL="0" indent="0">
              <a:lnSpc>
                <a:spcPts val="2400"/>
              </a:lnSpc>
              <a:buNone/>
            </a:pPr>
            <a:r>
              <a:rPr lang="en-US" sz="1500" dirty="0">
                <a:solidFill>
                  <a:srgbClr val="CFCBBF"/>
                </a:solidFill>
                <a:latin typeface="Raleway" pitchFamily="34" charset="0"/>
                <a:ea typeface="Raleway" pitchFamily="34" charset="-122"/>
                <a:cs typeface="Raleway" pitchFamily="34" charset="-120"/>
              </a:rPr>
              <a:t>The region faces a range of land diseases, such as fungal infections, bacterial blights, and soil-borne pathogens, which can drastically reduce crop yields and quality if left undetected and untreated.</a:t>
            </a:r>
            <a:endParaRPr lang="en-US" sz="1500" dirty="0"/>
          </a:p>
        </p:txBody>
      </p:sp>
      <p:sp>
        <p:nvSpPr>
          <p:cNvPr id="12" name="Shape 9"/>
          <p:cNvSpPr/>
          <p:nvPr/>
        </p:nvSpPr>
        <p:spPr>
          <a:xfrm>
            <a:off x="6165771" y="5958602"/>
            <a:ext cx="436721" cy="436721"/>
          </a:xfrm>
          <a:prstGeom prst="roundRect">
            <a:avLst>
              <a:gd name="adj" fmla="val 6668"/>
            </a:avLst>
          </a:prstGeom>
          <a:solidFill>
            <a:srgbClr val="3A3B3C"/>
          </a:solidFill>
          <a:ln/>
        </p:spPr>
      </p:sp>
      <p:sp>
        <p:nvSpPr>
          <p:cNvPr id="13" name="Text 10"/>
          <p:cNvSpPr/>
          <p:nvPr/>
        </p:nvSpPr>
        <p:spPr>
          <a:xfrm>
            <a:off x="6293882" y="6031349"/>
            <a:ext cx="180499" cy="291227"/>
          </a:xfrm>
          <a:prstGeom prst="rect">
            <a:avLst/>
          </a:prstGeom>
          <a:noFill/>
          <a:ln/>
        </p:spPr>
        <p:txBody>
          <a:bodyPr wrap="none" lIns="0" tIns="0" rIns="0" bIns="0" rtlCol="0" anchor="t"/>
          <a:lstStyle/>
          <a:p>
            <a:pPr marL="0" indent="0" algn="ctr">
              <a:lnSpc>
                <a:spcPts val="2250"/>
              </a:lnSpc>
              <a:buNone/>
            </a:pPr>
            <a:r>
              <a:rPr lang="en-US" sz="2250" dirty="0">
                <a:solidFill>
                  <a:srgbClr val="CFCBBF"/>
                </a:solidFill>
                <a:latin typeface="Prata" pitchFamily="34" charset="0"/>
                <a:ea typeface="Prata" pitchFamily="34" charset="-122"/>
                <a:cs typeface="Prata" pitchFamily="34" charset="-120"/>
              </a:rPr>
              <a:t>3</a:t>
            </a:r>
            <a:endParaRPr lang="en-US" sz="2250" dirty="0"/>
          </a:p>
        </p:txBody>
      </p:sp>
      <p:sp>
        <p:nvSpPr>
          <p:cNvPr id="14" name="Text 11"/>
          <p:cNvSpPr/>
          <p:nvPr/>
        </p:nvSpPr>
        <p:spPr>
          <a:xfrm>
            <a:off x="6796564" y="5958602"/>
            <a:ext cx="2426494" cy="303252"/>
          </a:xfrm>
          <a:prstGeom prst="rect">
            <a:avLst/>
          </a:prstGeom>
          <a:noFill/>
          <a:ln/>
        </p:spPr>
        <p:txBody>
          <a:bodyPr wrap="none" lIns="0" tIns="0" rIns="0" bIns="0" rtlCol="0" anchor="t"/>
          <a:lstStyle/>
          <a:p>
            <a:pPr marL="0" indent="0">
              <a:lnSpc>
                <a:spcPts val="2350"/>
              </a:lnSpc>
              <a:buNone/>
            </a:pPr>
            <a:r>
              <a:rPr lang="en-US" sz="1900" dirty="0">
                <a:solidFill>
                  <a:srgbClr val="CFCBBF"/>
                </a:solidFill>
                <a:latin typeface="Prata" pitchFamily="34" charset="0"/>
                <a:ea typeface="Prata" pitchFamily="34" charset="-122"/>
                <a:cs typeface="Prata" pitchFamily="34" charset="-120"/>
              </a:rPr>
              <a:t>Adverse Impacts</a:t>
            </a:r>
            <a:endParaRPr lang="en-US" sz="1900" dirty="0"/>
          </a:p>
        </p:txBody>
      </p:sp>
      <p:sp>
        <p:nvSpPr>
          <p:cNvPr id="15" name="Text 12"/>
          <p:cNvSpPr/>
          <p:nvPr/>
        </p:nvSpPr>
        <p:spPr>
          <a:xfrm>
            <a:off x="6796564" y="6378297"/>
            <a:ext cx="7154466" cy="931545"/>
          </a:xfrm>
          <a:prstGeom prst="rect">
            <a:avLst/>
          </a:prstGeom>
          <a:noFill/>
          <a:ln/>
        </p:spPr>
        <p:txBody>
          <a:bodyPr wrap="square" lIns="0" tIns="0" rIns="0" bIns="0" rtlCol="0" anchor="t"/>
          <a:lstStyle/>
          <a:p>
            <a:pPr marL="0" indent="0">
              <a:lnSpc>
                <a:spcPts val="2400"/>
              </a:lnSpc>
              <a:buNone/>
            </a:pPr>
            <a:r>
              <a:rPr lang="en-US" sz="1500" dirty="0">
                <a:solidFill>
                  <a:srgbClr val="CFCBBF"/>
                </a:solidFill>
                <a:latin typeface="Raleway" pitchFamily="34" charset="0"/>
                <a:ea typeface="Raleway" pitchFamily="34" charset="-122"/>
                <a:cs typeface="Raleway" pitchFamily="34" charset="-120"/>
              </a:rPr>
              <a:t>Undiagnosed or untreated land diseases can lead to significant economic losses for farmers, as well as broader food security challenges for local communities and the nation as a whole.</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4279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Empowering Farmers through AI-Driven Disease Detection</a:t>
            </a:r>
            <a:endParaRPr lang="en-US" sz="4450" dirty="0"/>
          </a:p>
        </p:txBody>
      </p:sp>
      <p:sp>
        <p:nvSpPr>
          <p:cNvPr id="3" name="Text 1"/>
          <p:cNvSpPr/>
          <p:nvPr/>
        </p:nvSpPr>
        <p:spPr>
          <a:xfrm>
            <a:off x="793790" y="34273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The Challenge</a:t>
            </a:r>
            <a:endParaRPr lang="en-US" sz="2200" dirty="0"/>
          </a:p>
        </p:txBody>
      </p:sp>
      <p:sp>
        <p:nvSpPr>
          <p:cNvPr id="4" name="Text 2"/>
          <p:cNvSpPr/>
          <p:nvPr/>
        </p:nvSpPr>
        <p:spPr>
          <a:xfrm>
            <a:off x="793790" y="400847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Farmers in Gilgit-Baltistan often lack access to timely disease diagnosis and effective treatment options, leading to ongoing crop losses and diminished livelihoods.</a:t>
            </a:r>
            <a:endParaRPr lang="en-US" sz="1750" dirty="0"/>
          </a:p>
        </p:txBody>
      </p:sp>
      <p:sp>
        <p:nvSpPr>
          <p:cNvPr id="5" name="Text 3"/>
          <p:cNvSpPr/>
          <p:nvPr/>
        </p:nvSpPr>
        <p:spPr>
          <a:xfrm>
            <a:off x="5332928" y="3427333"/>
            <a:ext cx="3138607"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The Proposed Solution</a:t>
            </a:r>
            <a:endParaRPr lang="en-US" sz="2200" dirty="0"/>
          </a:p>
        </p:txBody>
      </p:sp>
      <p:sp>
        <p:nvSpPr>
          <p:cNvPr id="6" name="Text 4"/>
          <p:cNvSpPr/>
          <p:nvPr/>
        </p:nvSpPr>
        <p:spPr>
          <a:xfrm>
            <a:off x="5332928" y="4008477"/>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An AI-driven alert system that can quickly and accurately detect land diseases, provide guidance on recommended solutions, and deliver timely notifications to farmers, empowering them to take proactive measures.</a:t>
            </a:r>
            <a:endParaRPr lang="en-US" sz="1750" dirty="0"/>
          </a:p>
        </p:txBody>
      </p:sp>
      <p:sp>
        <p:nvSpPr>
          <p:cNvPr id="7" name="Text 5"/>
          <p:cNvSpPr/>
          <p:nvPr/>
        </p:nvSpPr>
        <p:spPr>
          <a:xfrm>
            <a:off x="9872067" y="34273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Key Features</a:t>
            </a:r>
            <a:endParaRPr lang="en-US" sz="2200" dirty="0"/>
          </a:p>
        </p:txBody>
      </p:sp>
      <p:sp>
        <p:nvSpPr>
          <p:cNvPr id="8" name="Text 6"/>
          <p:cNvSpPr/>
          <p:nvPr/>
        </p:nvSpPr>
        <p:spPr>
          <a:xfrm>
            <a:off x="9872067" y="4008477"/>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Disease awareness campaigns to educate farmers</a:t>
            </a:r>
            <a:endParaRPr lang="en-US" sz="1750" dirty="0"/>
          </a:p>
        </p:txBody>
      </p:sp>
      <p:sp>
        <p:nvSpPr>
          <p:cNvPr id="9" name="Text 7"/>
          <p:cNvSpPr/>
          <p:nvPr/>
        </p:nvSpPr>
        <p:spPr>
          <a:xfrm>
            <a:off x="9872067" y="4813578"/>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Automated disease detection and alert generation</a:t>
            </a:r>
            <a:endParaRPr lang="en-US" sz="1750" dirty="0"/>
          </a:p>
        </p:txBody>
      </p:sp>
      <p:sp>
        <p:nvSpPr>
          <p:cNvPr id="10" name="Text 8"/>
          <p:cNvSpPr/>
          <p:nvPr/>
        </p:nvSpPr>
        <p:spPr>
          <a:xfrm>
            <a:off x="9872067" y="5618678"/>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Guidance on appropriate treatment options and recommended medicines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8176" y="722233"/>
            <a:ext cx="7847648" cy="1157526"/>
          </a:xfrm>
          <a:prstGeom prst="rect">
            <a:avLst/>
          </a:prstGeom>
          <a:noFill/>
          <a:ln/>
        </p:spPr>
        <p:txBody>
          <a:bodyPr wrap="square" lIns="0" tIns="0" rIns="0" bIns="0" rtlCol="0" anchor="t"/>
          <a:lstStyle/>
          <a:p>
            <a:pPr marL="0" indent="0">
              <a:lnSpc>
                <a:spcPts val="4550"/>
              </a:lnSpc>
              <a:buNone/>
            </a:pPr>
            <a:r>
              <a:rPr lang="en-US" sz="3600" dirty="0">
                <a:solidFill>
                  <a:srgbClr val="F2E782"/>
                </a:solidFill>
                <a:latin typeface="Prata" pitchFamily="34" charset="0"/>
                <a:ea typeface="Prata" pitchFamily="34" charset="-122"/>
                <a:cs typeface="Prata" pitchFamily="34" charset="-120"/>
              </a:rPr>
              <a:t>Harnessing the Power of AI for Agricultural Land Health</a:t>
            </a:r>
            <a:endParaRPr lang="en-US" sz="3600" dirty="0"/>
          </a:p>
        </p:txBody>
      </p:sp>
      <p:sp>
        <p:nvSpPr>
          <p:cNvPr id="4" name="Shape 1"/>
          <p:cNvSpPr/>
          <p:nvPr/>
        </p:nvSpPr>
        <p:spPr>
          <a:xfrm>
            <a:off x="914519" y="2157532"/>
            <a:ext cx="22860" cy="5349835"/>
          </a:xfrm>
          <a:prstGeom prst="roundRect">
            <a:avLst>
              <a:gd name="adj" fmla="val 121534"/>
            </a:avLst>
          </a:prstGeom>
          <a:solidFill>
            <a:srgbClr val="535455"/>
          </a:solidFill>
          <a:ln/>
        </p:spPr>
      </p:sp>
      <p:sp>
        <p:nvSpPr>
          <p:cNvPr id="5" name="Shape 2"/>
          <p:cNvSpPr/>
          <p:nvPr/>
        </p:nvSpPr>
        <p:spPr>
          <a:xfrm>
            <a:off x="1111448" y="2562820"/>
            <a:ext cx="648176" cy="22860"/>
          </a:xfrm>
          <a:prstGeom prst="roundRect">
            <a:avLst>
              <a:gd name="adj" fmla="val 121534"/>
            </a:avLst>
          </a:prstGeom>
          <a:solidFill>
            <a:srgbClr val="535455"/>
          </a:solidFill>
          <a:ln/>
        </p:spPr>
      </p:sp>
      <p:sp>
        <p:nvSpPr>
          <p:cNvPr id="6" name="Shape 3"/>
          <p:cNvSpPr/>
          <p:nvPr/>
        </p:nvSpPr>
        <p:spPr>
          <a:xfrm>
            <a:off x="717590" y="2365891"/>
            <a:ext cx="416719" cy="416719"/>
          </a:xfrm>
          <a:prstGeom prst="roundRect">
            <a:avLst>
              <a:gd name="adj" fmla="val 6667"/>
            </a:avLst>
          </a:prstGeom>
          <a:solidFill>
            <a:srgbClr val="3A3B3C"/>
          </a:solidFill>
          <a:ln/>
        </p:spPr>
      </p:sp>
      <p:sp>
        <p:nvSpPr>
          <p:cNvPr id="7" name="Text 4"/>
          <p:cNvSpPr/>
          <p:nvPr/>
        </p:nvSpPr>
        <p:spPr>
          <a:xfrm>
            <a:off x="877967" y="2435304"/>
            <a:ext cx="95845" cy="277773"/>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1</a:t>
            </a:r>
            <a:endParaRPr lang="en-US" sz="2150" dirty="0"/>
          </a:p>
        </p:txBody>
      </p:sp>
      <p:sp>
        <p:nvSpPr>
          <p:cNvPr id="8" name="Text 5"/>
          <p:cNvSpPr/>
          <p:nvPr/>
        </p:nvSpPr>
        <p:spPr>
          <a:xfrm>
            <a:off x="1944529" y="2342674"/>
            <a:ext cx="2315170" cy="289441"/>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Disease Detection</a:t>
            </a:r>
            <a:endParaRPr lang="en-US" sz="1800" dirty="0"/>
          </a:p>
        </p:txBody>
      </p:sp>
      <p:sp>
        <p:nvSpPr>
          <p:cNvPr id="9" name="Text 6"/>
          <p:cNvSpPr/>
          <p:nvPr/>
        </p:nvSpPr>
        <p:spPr>
          <a:xfrm>
            <a:off x="1944529" y="2743200"/>
            <a:ext cx="6551295" cy="88904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The model utilizes advanced AI and image processing algorithms to analyze images of crops and soil, identifying the presence and types of land diseases with a high degree of accuracy.</a:t>
            </a:r>
            <a:endParaRPr lang="en-US" sz="1450" dirty="0"/>
          </a:p>
        </p:txBody>
      </p:sp>
      <p:sp>
        <p:nvSpPr>
          <p:cNvPr id="10" name="Shape 7"/>
          <p:cNvSpPr/>
          <p:nvPr/>
        </p:nvSpPr>
        <p:spPr>
          <a:xfrm>
            <a:off x="1111448" y="4407813"/>
            <a:ext cx="648176" cy="22860"/>
          </a:xfrm>
          <a:prstGeom prst="roundRect">
            <a:avLst>
              <a:gd name="adj" fmla="val 121534"/>
            </a:avLst>
          </a:prstGeom>
          <a:solidFill>
            <a:srgbClr val="535455"/>
          </a:solidFill>
          <a:ln/>
        </p:spPr>
      </p:sp>
      <p:sp>
        <p:nvSpPr>
          <p:cNvPr id="11" name="Shape 8"/>
          <p:cNvSpPr/>
          <p:nvPr/>
        </p:nvSpPr>
        <p:spPr>
          <a:xfrm>
            <a:off x="717590" y="4210883"/>
            <a:ext cx="416719" cy="416719"/>
          </a:xfrm>
          <a:prstGeom prst="roundRect">
            <a:avLst>
              <a:gd name="adj" fmla="val 6667"/>
            </a:avLst>
          </a:prstGeom>
          <a:solidFill>
            <a:srgbClr val="3A3B3C"/>
          </a:solidFill>
          <a:ln/>
        </p:spPr>
      </p:sp>
      <p:sp>
        <p:nvSpPr>
          <p:cNvPr id="12" name="Text 9"/>
          <p:cNvSpPr/>
          <p:nvPr/>
        </p:nvSpPr>
        <p:spPr>
          <a:xfrm>
            <a:off x="840700" y="4280297"/>
            <a:ext cx="170378" cy="277773"/>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a:t>
            </a:r>
            <a:endParaRPr lang="en-US" sz="2150" dirty="0"/>
          </a:p>
        </p:txBody>
      </p:sp>
      <p:sp>
        <p:nvSpPr>
          <p:cNvPr id="13" name="Text 10"/>
          <p:cNvSpPr/>
          <p:nvPr/>
        </p:nvSpPr>
        <p:spPr>
          <a:xfrm>
            <a:off x="1944529" y="4187666"/>
            <a:ext cx="2315170" cy="289441"/>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Alert Generation</a:t>
            </a:r>
            <a:endParaRPr lang="en-US" sz="1800" dirty="0"/>
          </a:p>
        </p:txBody>
      </p:sp>
      <p:sp>
        <p:nvSpPr>
          <p:cNvPr id="14" name="Text 11"/>
          <p:cNvSpPr/>
          <p:nvPr/>
        </p:nvSpPr>
        <p:spPr>
          <a:xfrm>
            <a:off x="1944529" y="4588193"/>
            <a:ext cx="6551295" cy="88904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Upon detection of a disease, the system generates timely alerts, notifying farmers and relevant authorities, enabling them to take immediate action to mitigate the impact.</a:t>
            </a:r>
            <a:endParaRPr lang="en-US" sz="1450" dirty="0"/>
          </a:p>
        </p:txBody>
      </p:sp>
      <p:sp>
        <p:nvSpPr>
          <p:cNvPr id="15" name="Shape 12"/>
          <p:cNvSpPr/>
          <p:nvPr/>
        </p:nvSpPr>
        <p:spPr>
          <a:xfrm>
            <a:off x="1111448" y="6252805"/>
            <a:ext cx="648176" cy="22860"/>
          </a:xfrm>
          <a:prstGeom prst="roundRect">
            <a:avLst>
              <a:gd name="adj" fmla="val 121534"/>
            </a:avLst>
          </a:prstGeom>
          <a:solidFill>
            <a:srgbClr val="535455"/>
          </a:solidFill>
          <a:ln/>
        </p:spPr>
      </p:sp>
      <p:sp>
        <p:nvSpPr>
          <p:cNvPr id="16" name="Shape 13"/>
          <p:cNvSpPr/>
          <p:nvPr/>
        </p:nvSpPr>
        <p:spPr>
          <a:xfrm>
            <a:off x="717590" y="6055876"/>
            <a:ext cx="416719" cy="416719"/>
          </a:xfrm>
          <a:prstGeom prst="roundRect">
            <a:avLst>
              <a:gd name="adj" fmla="val 6667"/>
            </a:avLst>
          </a:prstGeom>
          <a:solidFill>
            <a:srgbClr val="3A3B3C"/>
          </a:solidFill>
          <a:ln/>
        </p:spPr>
      </p:sp>
      <p:sp>
        <p:nvSpPr>
          <p:cNvPr id="17" name="Text 14"/>
          <p:cNvSpPr/>
          <p:nvPr/>
        </p:nvSpPr>
        <p:spPr>
          <a:xfrm>
            <a:off x="839748" y="6125289"/>
            <a:ext cx="172283" cy="277773"/>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3</a:t>
            </a:r>
            <a:endParaRPr lang="en-US" sz="2150" dirty="0"/>
          </a:p>
        </p:txBody>
      </p:sp>
      <p:sp>
        <p:nvSpPr>
          <p:cNvPr id="18" name="Text 15"/>
          <p:cNvSpPr/>
          <p:nvPr/>
        </p:nvSpPr>
        <p:spPr>
          <a:xfrm>
            <a:off x="1944529" y="6032659"/>
            <a:ext cx="2315170" cy="289441"/>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Solution Guidance</a:t>
            </a:r>
            <a:endParaRPr lang="en-US" sz="1800" dirty="0"/>
          </a:p>
        </p:txBody>
      </p:sp>
      <p:sp>
        <p:nvSpPr>
          <p:cNvPr id="19" name="Text 16"/>
          <p:cNvSpPr/>
          <p:nvPr/>
        </p:nvSpPr>
        <p:spPr>
          <a:xfrm>
            <a:off x="1944529" y="6433185"/>
            <a:ext cx="6551295" cy="889040"/>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The model provides detailed recommendations on effective treatment solutions, including the most suitable medicines and best practices for disease management, empowering farmers to address the issue effectively.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8656"/>
            <a:ext cx="968847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How AI Models Work in Agriculture</a:t>
            </a:r>
            <a:endParaRPr lang="en-US" sz="4450" dirty="0"/>
          </a:p>
        </p:txBody>
      </p:sp>
      <p:sp>
        <p:nvSpPr>
          <p:cNvPr id="3" name="Shape 1"/>
          <p:cNvSpPr/>
          <p:nvPr/>
        </p:nvSpPr>
        <p:spPr>
          <a:xfrm>
            <a:off x="793790" y="2096214"/>
            <a:ext cx="510302" cy="510302"/>
          </a:xfrm>
          <a:prstGeom prst="roundRect">
            <a:avLst>
              <a:gd name="adj" fmla="val 6667"/>
            </a:avLst>
          </a:prstGeom>
          <a:solidFill>
            <a:srgbClr val="3A3B3C"/>
          </a:solidFill>
          <a:ln/>
        </p:spPr>
      </p:sp>
      <p:sp>
        <p:nvSpPr>
          <p:cNvPr id="4" name="Text 2"/>
          <p:cNvSpPr/>
          <p:nvPr/>
        </p:nvSpPr>
        <p:spPr>
          <a:xfrm>
            <a:off x="990243" y="2181225"/>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5" name="Text 3"/>
          <p:cNvSpPr/>
          <p:nvPr/>
        </p:nvSpPr>
        <p:spPr>
          <a:xfrm>
            <a:off x="1530906" y="2096214"/>
            <a:ext cx="4722138"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Data Collection and Preprocessing</a:t>
            </a:r>
            <a:endParaRPr lang="en-US" sz="2200" dirty="0"/>
          </a:p>
        </p:txBody>
      </p:sp>
      <p:sp>
        <p:nvSpPr>
          <p:cNvPr id="6" name="Text 4"/>
          <p:cNvSpPr/>
          <p:nvPr/>
        </p:nvSpPr>
        <p:spPr>
          <a:xfrm>
            <a:off x="1530906" y="2586633"/>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AI models in agriculture rely on large, diverse datasets of labeled images, weather data, and other relevant information. This data is carefully preprocessed and standardized to ensure optimal model performance.</a:t>
            </a:r>
            <a:endParaRPr lang="en-US" sz="1750" dirty="0"/>
          </a:p>
        </p:txBody>
      </p:sp>
      <p:sp>
        <p:nvSpPr>
          <p:cNvPr id="7" name="Shape 5"/>
          <p:cNvSpPr/>
          <p:nvPr/>
        </p:nvSpPr>
        <p:spPr>
          <a:xfrm>
            <a:off x="7428667" y="2096214"/>
            <a:ext cx="510302" cy="510302"/>
          </a:xfrm>
          <a:prstGeom prst="roundRect">
            <a:avLst>
              <a:gd name="adj" fmla="val 6667"/>
            </a:avLst>
          </a:prstGeom>
          <a:solidFill>
            <a:srgbClr val="3A3B3C"/>
          </a:solidFill>
          <a:ln/>
        </p:spPr>
      </p:sp>
      <p:sp>
        <p:nvSpPr>
          <p:cNvPr id="8" name="Text 6"/>
          <p:cNvSpPr/>
          <p:nvPr/>
        </p:nvSpPr>
        <p:spPr>
          <a:xfrm>
            <a:off x="7579519" y="2181225"/>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9" name="Text 7"/>
          <p:cNvSpPr/>
          <p:nvPr/>
        </p:nvSpPr>
        <p:spPr>
          <a:xfrm>
            <a:off x="8165783" y="2096214"/>
            <a:ext cx="3945731"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Deep Learning Architectures</a:t>
            </a:r>
            <a:endParaRPr lang="en-US" sz="2200" dirty="0"/>
          </a:p>
        </p:txBody>
      </p:sp>
      <p:sp>
        <p:nvSpPr>
          <p:cNvPr id="10" name="Text 8"/>
          <p:cNvSpPr/>
          <p:nvPr/>
        </p:nvSpPr>
        <p:spPr>
          <a:xfrm>
            <a:off x="8165783" y="2586633"/>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Convolutional Neural Networks (CNNs) are a popular deep learning technique used for image classification tasks in agriculture, such as identifying pests and diseases in crops. These models can extract and learn complex visual features from the input data.</a:t>
            </a:r>
            <a:endParaRPr lang="en-US" sz="1750" dirty="0"/>
          </a:p>
        </p:txBody>
      </p:sp>
      <p:sp>
        <p:nvSpPr>
          <p:cNvPr id="11" name="Shape 9"/>
          <p:cNvSpPr/>
          <p:nvPr/>
        </p:nvSpPr>
        <p:spPr>
          <a:xfrm>
            <a:off x="793790" y="4883110"/>
            <a:ext cx="510302" cy="510302"/>
          </a:xfrm>
          <a:prstGeom prst="roundRect">
            <a:avLst>
              <a:gd name="adj" fmla="val 6667"/>
            </a:avLst>
          </a:prstGeom>
          <a:solidFill>
            <a:srgbClr val="3A3B3C"/>
          </a:solidFill>
          <a:ln/>
        </p:spPr>
      </p:sp>
      <p:sp>
        <p:nvSpPr>
          <p:cNvPr id="12" name="Text 10"/>
          <p:cNvSpPr/>
          <p:nvPr/>
        </p:nvSpPr>
        <p:spPr>
          <a:xfrm>
            <a:off x="943451" y="496812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3" name="Text 11"/>
          <p:cNvSpPr/>
          <p:nvPr/>
        </p:nvSpPr>
        <p:spPr>
          <a:xfrm>
            <a:off x="1530906" y="48831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Transfer Learning</a:t>
            </a:r>
            <a:endParaRPr lang="en-US" sz="2200" dirty="0"/>
          </a:p>
        </p:txBody>
      </p:sp>
      <p:sp>
        <p:nvSpPr>
          <p:cNvPr id="14" name="Text 12"/>
          <p:cNvSpPr/>
          <p:nvPr/>
        </p:nvSpPr>
        <p:spPr>
          <a:xfrm>
            <a:off x="1530906" y="5373529"/>
            <a:ext cx="5670947"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To leverage existing knowledge and accelerate model training, researchers often use transfer learning techniques. This involves using pre-trained models, such as those developed for general image recognition, and fine-tuning them on agriculture-specific datasets.</a:t>
            </a:r>
            <a:endParaRPr lang="en-US" sz="1750" dirty="0"/>
          </a:p>
        </p:txBody>
      </p:sp>
      <p:sp>
        <p:nvSpPr>
          <p:cNvPr id="15" name="Shape 13"/>
          <p:cNvSpPr/>
          <p:nvPr/>
        </p:nvSpPr>
        <p:spPr>
          <a:xfrm>
            <a:off x="7428667" y="4883110"/>
            <a:ext cx="510302" cy="510302"/>
          </a:xfrm>
          <a:prstGeom prst="roundRect">
            <a:avLst>
              <a:gd name="adj" fmla="val 6667"/>
            </a:avLst>
          </a:prstGeom>
          <a:solidFill>
            <a:srgbClr val="3A3B3C"/>
          </a:solidFill>
          <a:ln/>
        </p:spPr>
      </p:sp>
      <p:sp>
        <p:nvSpPr>
          <p:cNvPr id="16" name="Text 14"/>
          <p:cNvSpPr/>
          <p:nvPr/>
        </p:nvSpPr>
        <p:spPr>
          <a:xfrm>
            <a:off x="7584281" y="4968121"/>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7" name="Text 15"/>
          <p:cNvSpPr/>
          <p:nvPr/>
        </p:nvSpPr>
        <p:spPr>
          <a:xfrm>
            <a:off x="8165783" y="4883110"/>
            <a:ext cx="5086826"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Model Deployment and Optimization</a:t>
            </a:r>
            <a:endParaRPr lang="en-US" sz="2200" dirty="0"/>
          </a:p>
        </p:txBody>
      </p:sp>
      <p:sp>
        <p:nvSpPr>
          <p:cNvPr id="18" name="Text 16"/>
          <p:cNvSpPr/>
          <p:nvPr/>
        </p:nvSpPr>
        <p:spPr>
          <a:xfrm>
            <a:off x="8165783" y="5373529"/>
            <a:ext cx="5670947"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After thorough testing and validation, the trained AI models can be integrated into various agricultural technologies, such as drones, satellites, and smart farming systems. Ongoing monitoring and optimization ensure that the models maintain high accuracy and performance in real-world conditions.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4012" y="1128832"/>
            <a:ext cx="7815977" cy="1185863"/>
          </a:xfrm>
          <a:prstGeom prst="rect">
            <a:avLst/>
          </a:prstGeom>
          <a:noFill/>
          <a:ln/>
        </p:spPr>
        <p:txBody>
          <a:bodyPr wrap="square" lIns="0" tIns="0" rIns="0" bIns="0" rtlCol="0" anchor="t"/>
          <a:lstStyle/>
          <a:p>
            <a:pPr marL="0" indent="0">
              <a:lnSpc>
                <a:spcPts val="4650"/>
              </a:lnSpc>
              <a:buNone/>
            </a:pPr>
            <a:r>
              <a:rPr lang="en-US" sz="3700" dirty="0">
                <a:solidFill>
                  <a:srgbClr val="F2E782"/>
                </a:solidFill>
                <a:latin typeface="Prata" pitchFamily="34" charset="0"/>
                <a:ea typeface="Prata" pitchFamily="34" charset="-122"/>
                <a:cs typeface="Prata" pitchFamily="34" charset="-120"/>
              </a:rPr>
              <a:t>Transforming Gilgit-Baltistan's Agricultural Landscape</a:t>
            </a:r>
            <a:endParaRPr lang="en-US" sz="3700" dirty="0"/>
          </a:p>
        </p:txBody>
      </p:sp>
      <p:sp>
        <p:nvSpPr>
          <p:cNvPr id="4" name="Shape 1"/>
          <p:cNvSpPr/>
          <p:nvPr/>
        </p:nvSpPr>
        <p:spPr>
          <a:xfrm>
            <a:off x="664012" y="2599253"/>
            <a:ext cx="3813215" cy="2611279"/>
          </a:xfrm>
          <a:prstGeom prst="roundRect">
            <a:avLst>
              <a:gd name="adj" fmla="val 1090"/>
            </a:avLst>
          </a:prstGeom>
          <a:solidFill>
            <a:srgbClr val="3A3B3C"/>
          </a:solidFill>
          <a:ln/>
        </p:spPr>
      </p:sp>
      <p:sp>
        <p:nvSpPr>
          <p:cNvPr id="5" name="Text 2"/>
          <p:cNvSpPr/>
          <p:nvPr/>
        </p:nvSpPr>
        <p:spPr>
          <a:xfrm>
            <a:off x="853678" y="2788920"/>
            <a:ext cx="2371606" cy="296466"/>
          </a:xfrm>
          <a:prstGeom prst="rect">
            <a:avLst/>
          </a:prstGeom>
          <a:noFill/>
          <a:ln/>
        </p:spPr>
        <p:txBody>
          <a:bodyPr wrap="none" lIns="0" tIns="0" rIns="0" bIns="0" rtlCol="0" anchor="t"/>
          <a:lstStyle/>
          <a:p>
            <a:pPr marL="0" indent="0">
              <a:lnSpc>
                <a:spcPts val="2300"/>
              </a:lnSpc>
              <a:buNone/>
            </a:pPr>
            <a:r>
              <a:rPr lang="en-US" sz="1850" dirty="0">
                <a:solidFill>
                  <a:srgbClr val="CFCBBF"/>
                </a:solidFill>
                <a:latin typeface="Prata" pitchFamily="34" charset="0"/>
                <a:ea typeface="Prata" pitchFamily="34" charset="-122"/>
                <a:cs typeface="Prata" pitchFamily="34" charset="-120"/>
              </a:rPr>
              <a:t>Benefits for Farmers</a:t>
            </a:r>
            <a:endParaRPr lang="en-US" sz="1850" dirty="0"/>
          </a:p>
        </p:txBody>
      </p:sp>
      <p:sp>
        <p:nvSpPr>
          <p:cNvPr id="6" name="Text 3"/>
          <p:cNvSpPr/>
          <p:nvPr/>
        </p:nvSpPr>
        <p:spPr>
          <a:xfrm>
            <a:off x="853678" y="3199209"/>
            <a:ext cx="3433882" cy="1821656"/>
          </a:xfrm>
          <a:prstGeom prst="rect">
            <a:avLst/>
          </a:prstGeom>
          <a:noFill/>
          <a:ln/>
        </p:spPr>
        <p:txBody>
          <a:bodyPr wrap="square" lIns="0" tIns="0" rIns="0" bIns="0" rtlCol="0" anchor="t"/>
          <a:lstStyle/>
          <a:p>
            <a:pPr marL="0" indent="0">
              <a:lnSpc>
                <a:spcPts val="2350"/>
              </a:lnSpc>
              <a:buNone/>
            </a:pPr>
            <a:r>
              <a:rPr lang="en-US" sz="1450" dirty="0">
                <a:solidFill>
                  <a:srgbClr val="CFCBBF"/>
                </a:solidFill>
                <a:latin typeface="Raleway" pitchFamily="34" charset="0"/>
                <a:ea typeface="Raleway" pitchFamily="34" charset="-122"/>
                <a:cs typeface="Raleway" pitchFamily="34" charset="-120"/>
              </a:rPr>
              <a:t>The AI-driven model helps farmers in Gilgit-Baltistan improve their crop yields, reduce losses, and optimize their farming practices, leading to increased income and food security for their families and communities.</a:t>
            </a:r>
            <a:endParaRPr lang="en-US" sz="1450" dirty="0"/>
          </a:p>
        </p:txBody>
      </p:sp>
      <p:sp>
        <p:nvSpPr>
          <p:cNvPr id="7" name="Shape 4"/>
          <p:cNvSpPr/>
          <p:nvPr/>
        </p:nvSpPr>
        <p:spPr>
          <a:xfrm>
            <a:off x="4666893" y="2599253"/>
            <a:ext cx="3813215" cy="2611279"/>
          </a:xfrm>
          <a:prstGeom prst="roundRect">
            <a:avLst>
              <a:gd name="adj" fmla="val 1090"/>
            </a:avLst>
          </a:prstGeom>
          <a:solidFill>
            <a:srgbClr val="3A3B3C"/>
          </a:solidFill>
          <a:ln/>
        </p:spPr>
      </p:sp>
      <p:sp>
        <p:nvSpPr>
          <p:cNvPr id="8" name="Text 5"/>
          <p:cNvSpPr/>
          <p:nvPr/>
        </p:nvSpPr>
        <p:spPr>
          <a:xfrm>
            <a:off x="4856559" y="2788920"/>
            <a:ext cx="3104317" cy="296466"/>
          </a:xfrm>
          <a:prstGeom prst="rect">
            <a:avLst/>
          </a:prstGeom>
          <a:noFill/>
          <a:ln/>
        </p:spPr>
        <p:txBody>
          <a:bodyPr wrap="none" lIns="0" tIns="0" rIns="0" bIns="0" rtlCol="0" anchor="t"/>
          <a:lstStyle/>
          <a:p>
            <a:pPr marL="0" indent="0">
              <a:lnSpc>
                <a:spcPts val="2300"/>
              </a:lnSpc>
              <a:buNone/>
            </a:pPr>
            <a:r>
              <a:rPr lang="en-US" sz="1850" dirty="0">
                <a:solidFill>
                  <a:srgbClr val="CFCBBF"/>
                </a:solidFill>
                <a:latin typeface="Prata" pitchFamily="34" charset="0"/>
                <a:ea typeface="Prata" pitchFamily="34" charset="-122"/>
                <a:cs typeface="Prata" pitchFamily="34" charset="-120"/>
              </a:rPr>
              <a:t>Community Empowerment</a:t>
            </a:r>
            <a:endParaRPr lang="en-US" sz="1850" dirty="0"/>
          </a:p>
        </p:txBody>
      </p:sp>
      <p:sp>
        <p:nvSpPr>
          <p:cNvPr id="9" name="Text 6"/>
          <p:cNvSpPr/>
          <p:nvPr/>
        </p:nvSpPr>
        <p:spPr>
          <a:xfrm>
            <a:off x="4856559" y="3199209"/>
            <a:ext cx="3433882" cy="1821656"/>
          </a:xfrm>
          <a:prstGeom prst="rect">
            <a:avLst/>
          </a:prstGeom>
          <a:noFill/>
          <a:ln/>
        </p:spPr>
        <p:txBody>
          <a:bodyPr wrap="square" lIns="0" tIns="0" rIns="0" bIns="0" rtlCol="0" anchor="t"/>
          <a:lstStyle/>
          <a:p>
            <a:pPr marL="0" indent="0">
              <a:lnSpc>
                <a:spcPts val="2350"/>
              </a:lnSpc>
              <a:buNone/>
            </a:pPr>
            <a:r>
              <a:rPr lang="en-US" sz="1450" dirty="0">
                <a:solidFill>
                  <a:srgbClr val="CFCBBF"/>
                </a:solidFill>
                <a:latin typeface="Raleway" pitchFamily="34" charset="0"/>
                <a:ea typeface="Raleway" pitchFamily="34" charset="-122"/>
                <a:cs typeface="Raleway" pitchFamily="34" charset="-120"/>
              </a:rPr>
              <a:t>By providing farmers with cutting-edge technology and disease management knowledge, the model empowers local communities, fostering a culture of self-reliance, innovation, and sustainable agricultural development.</a:t>
            </a:r>
            <a:endParaRPr lang="en-US" sz="1450" dirty="0"/>
          </a:p>
        </p:txBody>
      </p:sp>
      <p:sp>
        <p:nvSpPr>
          <p:cNvPr id="10" name="Shape 7"/>
          <p:cNvSpPr/>
          <p:nvPr/>
        </p:nvSpPr>
        <p:spPr>
          <a:xfrm>
            <a:off x="664012" y="5400199"/>
            <a:ext cx="7815977" cy="1700451"/>
          </a:xfrm>
          <a:prstGeom prst="roundRect">
            <a:avLst>
              <a:gd name="adj" fmla="val 1674"/>
            </a:avLst>
          </a:prstGeom>
          <a:solidFill>
            <a:srgbClr val="3A3B3C"/>
          </a:solidFill>
          <a:ln/>
        </p:spPr>
      </p:sp>
      <p:sp>
        <p:nvSpPr>
          <p:cNvPr id="11" name="Text 8"/>
          <p:cNvSpPr/>
          <p:nvPr/>
        </p:nvSpPr>
        <p:spPr>
          <a:xfrm>
            <a:off x="853678" y="5589865"/>
            <a:ext cx="2371606" cy="296466"/>
          </a:xfrm>
          <a:prstGeom prst="rect">
            <a:avLst/>
          </a:prstGeom>
          <a:noFill/>
          <a:ln/>
        </p:spPr>
        <p:txBody>
          <a:bodyPr wrap="none" lIns="0" tIns="0" rIns="0" bIns="0" rtlCol="0" anchor="t"/>
          <a:lstStyle/>
          <a:p>
            <a:pPr marL="0" indent="0">
              <a:lnSpc>
                <a:spcPts val="2300"/>
              </a:lnSpc>
              <a:buNone/>
            </a:pPr>
            <a:r>
              <a:rPr lang="en-US" sz="1850" dirty="0">
                <a:solidFill>
                  <a:srgbClr val="CFCBBF"/>
                </a:solidFill>
                <a:latin typeface="Prata" pitchFamily="34" charset="0"/>
                <a:ea typeface="Prata" pitchFamily="34" charset="-122"/>
                <a:cs typeface="Prata" pitchFamily="34" charset="-120"/>
              </a:rPr>
              <a:t>Scalable Impact</a:t>
            </a:r>
            <a:endParaRPr lang="en-US" sz="1850" dirty="0"/>
          </a:p>
        </p:txBody>
      </p:sp>
      <p:sp>
        <p:nvSpPr>
          <p:cNvPr id="12" name="Text 9"/>
          <p:cNvSpPr/>
          <p:nvPr/>
        </p:nvSpPr>
        <p:spPr>
          <a:xfrm>
            <a:off x="853678" y="6000155"/>
            <a:ext cx="7436644" cy="910828"/>
          </a:xfrm>
          <a:prstGeom prst="rect">
            <a:avLst/>
          </a:prstGeom>
          <a:noFill/>
          <a:ln/>
        </p:spPr>
        <p:txBody>
          <a:bodyPr wrap="square" lIns="0" tIns="0" rIns="0" bIns="0" rtlCol="0" anchor="t"/>
          <a:lstStyle/>
          <a:p>
            <a:pPr marL="0" indent="0">
              <a:lnSpc>
                <a:spcPts val="2350"/>
              </a:lnSpc>
              <a:buNone/>
            </a:pPr>
            <a:r>
              <a:rPr lang="en-US" sz="1450" dirty="0">
                <a:solidFill>
                  <a:srgbClr val="CFCBBF"/>
                </a:solidFill>
                <a:latin typeface="Raleway" pitchFamily="34" charset="0"/>
                <a:ea typeface="Raleway" pitchFamily="34" charset="-122"/>
                <a:cs typeface="Raleway" pitchFamily="34" charset="-120"/>
              </a:rPr>
              <a:t>The success of the model in Gilgit-Baltistan paves the way for its expansion to other agricultural regions, sharing the benefits of this transformative technology and positively impacting the lives of farmers across Pakistan.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3" name="Text 0"/>
          <p:cNvSpPr/>
          <p:nvPr/>
        </p:nvSpPr>
        <p:spPr>
          <a:xfrm>
            <a:off x="607457" y="477322"/>
            <a:ext cx="7929086" cy="1084898"/>
          </a:xfrm>
          <a:prstGeom prst="rect">
            <a:avLst/>
          </a:prstGeom>
          <a:noFill/>
          <a:ln/>
        </p:spPr>
        <p:txBody>
          <a:bodyPr wrap="square" lIns="0" tIns="0" rIns="0" bIns="0" rtlCol="0" anchor="t"/>
          <a:lstStyle/>
          <a:p>
            <a:pPr marL="0" indent="0">
              <a:lnSpc>
                <a:spcPts val="4250"/>
              </a:lnSpc>
              <a:buNone/>
            </a:pPr>
            <a:r>
              <a:rPr lang="en-US" sz="3400" dirty="0">
                <a:solidFill>
                  <a:srgbClr val="F2E782"/>
                </a:solidFill>
                <a:latin typeface="Prata" pitchFamily="34" charset="0"/>
                <a:ea typeface="Prata" pitchFamily="34" charset="-122"/>
                <a:cs typeface="Prata" pitchFamily="34" charset="-120"/>
              </a:rPr>
              <a:t>Towards a Resilient and Sustainable Agricultural Future</a:t>
            </a:r>
            <a:endParaRPr lang="en-US" sz="3400" dirty="0"/>
          </a:p>
        </p:txBody>
      </p:sp>
      <p:pic>
        <p:nvPicPr>
          <p:cNvPr id="4" name="Image 1" descr="preencoded.png"/>
          <p:cNvPicPr>
            <a:picLocks noChangeAspect="1"/>
          </p:cNvPicPr>
          <p:nvPr/>
        </p:nvPicPr>
        <p:blipFill>
          <a:blip r:embed="rId4"/>
          <a:stretch>
            <a:fillRect/>
          </a:stretch>
        </p:blipFill>
        <p:spPr>
          <a:xfrm>
            <a:off x="607457" y="1822490"/>
            <a:ext cx="433864" cy="433864"/>
          </a:xfrm>
          <a:prstGeom prst="rect">
            <a:avLst/>
          </a:prstGeom>
        </p:spPr>
      </p:pic>
      <p:sp>
        <p:nvSpPr>
          <p:cNvPr id="5" name="Text 1"/>
          <p:cNvSpPr/>
          <p:nvPr/>
        </p:nvSpPr>
        <p:spPr>
          <a:xfrm>
            <a:off x="607457" y="2429828"/>
            <a:ext cx="2169795" cy="271105"/>
          </a:xfrm>
          <a:prstGeom prst="rect">
            <a:avLst/>
          </a:prstGeom>
          <a:noFill/>
          <a:ln/>
        </p:spPr>
        <p:txBody>
          <a:bodyPr wrap="none" lIns="0" tIns="0" rIns="0" bIns="0" rtlCol="0" anchor="t"/>
          <a:lstStyle/>
          <a:p>
            <a:pPr marL="0" indent="0" algn="l">
              <a:lnSpc>
                <a:spcPts val="2100"/>
              </a:lnSpc>
              <a:buNone/>
            </a:pPr>
            <a:r>
              <a:rPr lang="en-US" sz="1700" dirty="0">
                <a:solidFill>
                  <a:srgbClr val="CFCBBF"/>
                </a:solidFill>
                <a:latin typeface="Prata" pitchFamily="34" charset="0"/>
                <a:ea typeface="Prata" pitchFamily="34" charset="-122"/>
                <a:cs typeface="Prata" pitchFamily="34" charset="-120"/>
              </a:rPr>
              <a:t>Weather Predictions</a:t>
            </a:r>
            <a:endParaRPr lang="en-US" sz="1700" dirty="0"/>
          </a:p>
        </p:txBody>
      </p:sp>
      <p:sp>
        <p:nvSpPr>
          <p:cNvPr id="6" name="Text 2"/>
          <p:cNvSpPr/>
          <p:nvPr/>
        </p:nvSpPr>
        <p:spPr>
          <a:xfrm>
            <a:off x="607457" y="2804993"/>
            <a:ext cx="7929086" cy="555308"/>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Integrating weather forecasting data to enhance the model's capabilities, enabling farmers to make informed decisions and better prepare for adverse climatic conditions.</a:t>
            </a:r>
            <a:endParaRPr lang="en-US" sz="1350" dirty="0"/>
          </a:p>
        </p:txBody>
      </p:sp>
      <p:pic>
        <p:nvPicPr>
          <p:cNvPr id="7" name="Image 2" descr="preencoded.png"/>
          <p:cNvPicPr>
            <a:picLocks noChangeAspect="1"/>
          </p:cNvPicPr>
          <p:nvPr/>
        </p:nvPicPr>
        <p:blipFill>
          <a:blip r:embed="rId5"/>
          <a:stretch>
            <a:fillRect/>
          </a:stretch>
        </p:blipFill>
        <p:spPr>
          <a:xfrm>
            <a:off x="607457" y="3880961"/>
            <a:ext cx="433864" cy="433864"/>
          </a:xfrm>
          <a:prstGeom prst="rect">
            <a:avLst/>
          </a:prstGeom>
        </p:spPr>
      </p:pic>
      <p:sp>
        <p:nvSpPr>
          <p:cNvPr id="8" name="Text 3"/>
          <p:cNvSpPr/>
          <p:nvPr/>
        </p:nvSpPr>
        <p:spPr>
          <a:xfrm>
            <a:off x="607457" y="4488299"/>
            <a:ext cx="2373273" cy="271105"/>
          </a:xfrm>
          <a:prstGeom prst="rect">
            <a:avLst/>
          </a:prstGeom>
          <a:noFill/>
          <a:ln/>
        </p:spPr>
        <p:txBody>
          <a:bodyPr wrap="none" lIns="0" tIns="0" rIns="0" bIns="0" rtlCol="0" anchor="t"/>
          <a:lstStyle/>
          <a:p>
            <a:pPr marL="0" indent="0" algn="l">
              <a:lnSpc>
                <a:spcPts val="2100"/>
              </a:lnSpc>
              <a:buNone/>
            </a:pPr>
            <a:r>
              <a:rPr lang="en-US" sz="1700" dirty="0">
                <a:solidFill>
                  <a:srgbClr val="CFCBBF"/>
                </a:solidFill>
                <a:latin typeface="Prata" pitchFamily="34" charset="0"/>
                <a:ea typeface="Prata" pitchFamily="34" charset="-122"/>
                <a:cs typeface="Prata" pitchFamily="34" charset="-120"/>
              </a:rPr>
              <a:t>Soil Health Monitoring</a:t>
            </a:r>
            <a:endParaRPr lang="en-US" sz="1700" dirty="0"/>
          </a:p>
        </p:txBody>
      </p:sp>
      <p:sp>
        <p:nvSpPr>
          <p:cNvPr id="9" name="Text 4"/>
          <p:cNvSpPr/>
          <p:nvPr/>
        </p:nvSpPr>
        <p:spPr>
          <a:xfrm>
            <a:off x="607457" y="4863465"/>
            <a:ext cx="7929086" cy="555308"/>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Incorporating soil health analysis to provide farmers with a holistic view of their land's conditions, allowing them to implement targeted interventions and maintain sustainable soil fertility.</a:t>
            </a:r>
            <a:endParaRPr lang="en-US" sz="1350" dirty="0"/>
          </a:p>
        </p:txBody>
      </p:sp>
      <p:pic>
        <p:nvPicPr>
          <p:cNvPr id="10" name="Image 3" descr="preencoded.png"/>
          <p:cNvPicPr>
            <a:picLocks noChangeAspect="1"/>
          </p:cNvPicPr>
          <p:nvPr/>
        </p:nvPicPr>
        <p:blipFill>
          <a:blip r:embed="rId6"/>
          <a:stretch>
            <a:fillRect/>
          </a:stretch>
        </p:blipFill>
        <p:spPr>
          <a:xfrm>
            <a:off x="607457" y="5939433"/>
            <a:ext cx="433864" cy="433864"/>
          </a:xfrm>
          <a:prstGeom prst="rect">
            <a:avLst/>
          </a:prstGeom>
        </p:spPr>
      </p:pic>
      <p:sp>
        <p:nvSpPr>
          <p:cNvPr id="11" name="Text 5"/>
          <p:cNvSpPr/>
          <p:nvPr/>
        </p:nvSpPr>
        <p:spPr>
          <a:xfrm>
            <a:off x="607457" y="6546771"/>
            <a:ext cx="2169795" cy="271105"/>
          </a:xfrm>
          <a:prstGeom prst="rect">
            <a:avLst/>
          </a:prstGeom>
          <a:noFill/>
          <a:ln/>
        </p:spPr>
        <p:txBody>
          <a:bodyPr wrap="none" lIns="0" tIns="0" rIns="0" bIns="0" rtlCol="0" anchor="t"/>
          <a:lstStyle/>
          <a:p>
            <a:pPr marL="0" indent="0" algn="l">
              <a:lnSpc>
                <a:spcPts val="2100"/>
              </a:lnSpc>
              <a:buNone/>
            </a:pPr>
            <a:r>
              <a:rPr lang="en-US" sz="1700" dirty="0">
                <a:solidFill>
                  <a:srgbClr val="CFCBBF"/>
                </a:solidFill>
                <a:latin typeface="Prata" pitchFamily="34" charset="0"/>
                <a:ea typeface="Prata" pitchFamily="34" charset="-122"/>
                <a:cs typeface="Prata" pitchFamily="34" charset="-120"/>
              </a:rPr>
              <a:t>Scalable Growth</a:t>
            </a:r>
            <a:endParaRPr lang="en-US" sz="1700" dirty="0"/>
          </a:p>
        </p:txBody>
      </p:sp>
      <p:sp>
        <p:nvSpPr>
          <p:cNvPr id="12" name="Text 6"/>
          <p:cNvSpPr/>
          <p:nvPr/>
        </p:nvSpPr>
        <p:spPr>
          <a:xfrm>
            <a:off x="607457" y="6921937"/>
            <a:ext cx="7929086" cy="832961"/>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Expanding the model's reach to other regions, ensuring that the benefits of this AI-powered solution are shared with farmers across Pakistan, contributing to the overall resilience and sustainability of the nation's agricultural sector.</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6485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Securing a Brighter Agricultural Future for Gilgit-Baltistan</a:t>
            </a:r>
            <a:endParaRPr lang="en-US" sz="4450" dirty="0"/>
          </a:p>
        </p:txBody>
      </p:sp>
      <p:sp>
        <p:nvSpPr>
          <p:cNvPr id="4" name="Text 1"/>
          <p:cNvSpPr/>
          <p:nvPr/>
        </p:nvSpPr>
        <p:spPr>
          <a:xfrm>
            <a:off x="793790" y="5322570"/>
            <a:ext cx="130428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AI-driven model for agricultural land disease detection in Gilgit-Baltistan represents a transformative solution that empowers local farmers, strengthens food security, and paves the way for a more resilient and sustainable agricultural future. By combining cutting-edge technology, data-driven insights, and community-centric approach, this model has the potential to revolutionize the way farmers in the region manage and protect their most valuable asset – their land. As the model continues to evolve and expand, it will play a pivotal role in securing the long-term prosperity and self-sufficiency of Gilgit-Baltistan's agricultural communities.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910</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Prata</vt:lpstr>
      <vt:lpstr>Raleway Bold</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kashan baig</cp:lastModifiedBy>
  <cp:revision>2</cp:revision>
  <dcterms:created xsi:type="dcterms:W3CDTF">2024-11-25T13:46:00Z</dcterms:created>
  <dcterms:modified xsi:type="dcterms:W3CDTF">2024-11-25T15:54:02Z</dcterms:modified>
</cp:coreProperties>
</file>